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j24ISDAZxXyLTaJMOwiZxXD4hl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2ED2CD-8B32-43D2-9082-C8D71EC71550}">
  <a:tblStyle styleId="{FA2ED2CD-8B32-43D2-9082-C8D71EC715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4E37428-6EA1-42FD-BE3E-37967829B28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customschemas.google.com/relationships/presentationmetadata" Target="meta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b3b66bdb7_2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b3b66bdb7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b3b66bdb7_2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eb3b66bdb7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a24b962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9a24b9622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a24b962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9a24b9622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a24b9622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9a24b9622b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a24b9622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9a24b9622b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b3b66bdb7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b3b66bdb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a4550ed6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9a4550ed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a4550ed60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a4550ed6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a4550ed60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9a4550ed6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99e3773e8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g299e3773e87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b3b66bdb7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eb3b66bdb7_4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eb3b66bdb7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eb3b66bdb7_4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b3b66bdb7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1eb3b66bdb7_4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b3b66bdb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eb3b66bdb7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a9b4bffbc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9a9b4bffb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9e3773e87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9e3773e87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b3b66bdb7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b3b66bd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b3b66bdb7_2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b3b66bdb7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b3b66bdb7_2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eb3b66bdb7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b3b66bdb7_2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b3b66bdb7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b3b66bdb7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b3b66bdb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b3b66bdb7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eb3b66bdb7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9e3773e87_0_239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299e3773e87_0_23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299e3773e87_0_23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299e3773e87_0_23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9e3773e87_0_244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299e3773e87_0_244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4" name="Google Shape;84;g299e3773e87_0_244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g299e3773e87_0_24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299e3773e87_0_24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299e3773e87_0_24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9e3773e87_0_251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299e3773e87_0_251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g299e3773e87_0_251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g299e3773e87_0_25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g299e3773e87_0_25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299e3773e87_0_25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9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9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9e3773e87_0_219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g299e3773e87_0_219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g299e3773e87_0_2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299e3773e87_0_2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g299e3773e87_0_2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9e3773e87_0_22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299e3773e87_0_225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g299e3773e87_0_2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299e3773e87_0_2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299e3773e87_0_2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8" name="Google Shape;68;g299e3773e87_0_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9e3773e87_0_232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g299e3773e87_0_232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2" name="Google Shape;72;g299e3773e87_0_23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299e3773e87_0_23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g299e3773e87_0_23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g299e3773e87_0_23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9e3773e87_0_2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g299e3773e87_0_2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g299e3773e87_0_2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g299e3773e87_0_2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g299e3773e87_0_2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>
            <p:ph type="ctrTitle"/>
          </p:nvPr>
        </p:nvSpPr>
        <p:spPr>
          <a:xfrm>
            <a:off x="1630875" y="3861400"/>
            <a:ext cx="73026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631"/>
              <a:buFont typeface="Arial"/>
              <a:buNone/>
            </a:pPr>
            <a:r>
              <a:rPr lang="en-US" sz="3740"/>
              <a:t>ECEN 403</a:t>
            </a:r>
            <a:endParaRPr sz="374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631"/>
              <a:buFont typeface="Arial"/>
              <a:buNone/>
            </a:pPr>
            <a:r>
              <a:rPr lang="en-US" sz="3740"/>
              <a:t>Team #44</a:t>
            </a:r>
            <a:endParaRPr sz="374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631"/>
              <a:buFont typeface="Arial"/>
              <a:buNone/>
            </a:pPr>
            <a:r>
              <a:t/>
            </a:r>
            <a:endParaRPr sz="374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Cubesat EM Material Discharge Eval:</a:t>
            </a:r>
            <a:endParaRPr sz="284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Joshua Feldman</a:t>
            </a:r>
            <a:endParaRPr sz="284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Michael Kim</a:t>
            </a:r>
            <a:endParaRPr sz="284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Ian Poynter</a:t>
            </a:r>
            <a:endParaRPr sz="284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Alejandro Torres</a:t>
            </a:r>
            <a:endParaRPr sz="28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t/>
            </a:r>
            <a:endParaRPr sz="284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Sponsor: Orbital Arc &amp; SATOP</a:t>
            </a:r>
            <a:endParaRPr sz="284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TA: Peng-Hao Huang</a:t>
            </a:r>
            <a:endParaRPr sz="284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0" name="Google Shape;100;p1"/>
          <p:cNvSpPr/>
          <p:nvPr/>
        </p:nvSpPr>
        <p:spPr>
          <a:xfrm>
            <a:off x="0" y="0"/>
            <a:ext cx="6111300" cy="61113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1" name="Google Shape;10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b3b66bdb7_2_1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158" name="Google Shape;158;g1eb3b66bdb7_2_13"/>
          <p:cNvGraphicFramePr/>
          <p:nvPr/>
        </p:nvGraphicFramePr>
        <p:xfrm>
          <a:off x="1263375" y="185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{FA2ED2CD-8B32-43D2-9082-C8D71EC71550}</a:tableStyleId>
              </a:tblPr>
              <a:tblGrid>
                <a:gridCol w="1587700"/>
                <a:gridCol w="1587700"/>
                <a:gridCol w="2242750"/>
                <a:gridCol w="1199100"/>
              </a:tblGrid>
              <a:tr h="64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Max Power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Measure power for each component ensuring below power budget of 50W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Alejandro Torres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0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Voltage Supply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Voltage supply is 24 V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Completed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Alejandro Torres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44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Microcontroller Supply Voltage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Microcontroller is supplied a voltage of 3.3V/5V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Completed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Alejandro Torres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60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Thermionic Cathode Supply Voltage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Supplied Voltage between 3-6V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Completed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Alejandro Torres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603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Ionizer Chips Supply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33V Supplied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In Progress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Alejandro Torres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53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Output Voltage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Measure output voltages to be supplied for each component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Completed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Alejandro Torres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7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PCB Design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Width &amp; Length : &lt;10cm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Height: &lt;2cm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Completed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Alejandro Torres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7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Arc Pulse </a:t>
                      </a:r>
                      <a:r>
                        <a:rPr lang="en-US" sz="1100"/>
                        <a:t>Generator</a:t>
                      </a:r>
                      <a:r>
                        <a:rPr lang="en-US" sz="1100"/>
                        <a:t>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Goes from 3-6V to 100kV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In Progress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Alejandro Torres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b3b66bdb7_2_2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Remaining Tasks</a:t>
            </a:r>
            <a:endParaRPr/>
          </a:p>
        </p:txBody>
      </p:sp>
      <p:sp>
        <p:nvSpPr>
          <p:cNvPr id="164" name="Google Shape;164;g1eb3b66bdb7_2_21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100kV Arc pulse generator tested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PCB debugged with boost converter working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Integration with other subsystems in 404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a24b9622b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Microcontroller Design </a:t>
            </a:r>
            <a:r>
              <a:rPr lang="en-US"/>
              <a:t>Accomplishments</a:t>
            </a:r>
            <a:endParaRPr/>
          </a:p>
        </p:txBody>
      </p:sp>
      <p:sp>
        <p:nvSpPr>
          <p:cNvPr id="170" name="Google Shape;170;g29a24b9622b_0_0"/>
          <p:cNvSpPr txBox="1"/>
          <p:nvPr>
            <p:ph idx="1" type="body"/>
          </p:nvPr>
        </p:nvSpPr>
        <p:spPr>
          <a:xfrm>
            <a:off x="457200" y="20492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734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Microcontroller PCB designed and ordered.</a:t>
            </a:r>
            <a:endParaRPr sz="2400"/>
          </a:p>
          <a:p>
            <a:pPr indent="-30734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All parts necessary for PCB ordered.</a:t>
            </a:r>
            <a:endParaRPr sz="2400"/>
          </a:p>
          <a:p>
            <a:pPr indent="-30734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Peripherals for microcontroller mostly configured.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29a24b9622b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8975"/>
            <a:ext cx="8839201" cy="548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29a24b9622b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87" y="970375"/>
            <a:ext cx="8341226" cy="57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" name="Google Shape;185;g29a24b9622b_0_16"/>
          <p:cNvGraphicFramePr/>
          <p:nvPr/>
        </p:nvGraphicFramePr>
        <p:xfrm>
          <a:off x="1162050" y="191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{FA2ED2CD-8B32-43D2-9082-C8D71EC71550}</a:tableStyleId>
              </a:tblPr>
              <a:tblGrid>
                <a:gridCol w="1362075"/>
                <a:gridCol w="1362075"/>
                <a:gridCol w="1924050"/>
                <a:gridCol w="1028700"/>
                <a:gridCol w="1143000"/>
              </a:tblGrid>
              <a:tr h="25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5.3 Signal Interfaces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Fuel Valve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Verify microcontroller compares and regulates fuel pressure and flow.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Joshua Feldman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5.3 Signal Interfaces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Microcontroller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Verify microcontroller properly activates pulse charger, ionizer, and thermionic cathode.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Joshua Feldman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5.3 Signal Interfaces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Microcontroller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All connections to the microcontroller are properly set up.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Joshua Feldman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44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6.1 Prototype Interface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Microcontroller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Microcontroller can be tested with test bench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Joshua Feldman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6.1 Prototype Interface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Microcontroller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BIT system properly catches exceptions thrown.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Joshua Feldman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86" name="Google Shape;186;g29a24b9622b_0_1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Microcontroller Validation Plan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b3b66bdb7_3_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Remaining Tasks</a:t>
            </a:r>
            <a:endParaRPr/>
          </a:p>
        </p:txBody>
      </p:sp>
      <p:sp>
        <p:nvSpPr>
          <p:cNvPr id="192" name="Google Shape;192;g1eb3b66bdb7_3_5"/>
          <p:cNvSpPr txBox="1"/>
          <p:nvPr>
            <p:ph idx="1" type="body"/>
          </p:nvPr>
        </p:nvSpPr>
        <p:spPr>
          <a:xfrm>
            <a:off x="505850" y="206872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734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Finish coding for m</a:t>
            </a:r>
            <a:r>
              <a:rPr lang="en-US" sz="2400"/>
              <a:t>icrocontroller</a:t>
            </a:r>
            <a:endParaRPr sz="2400"/>
          </a:p>
          <a:p>
            <a:pPr indent="-30734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Solder the PCB when it arrives</a:t>
            </a:r>
            <a:endParaRPr sz="2400"/>
          </a:p>
          <a:p>
            <a:pPr indent="-30734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Test the board to ensure that the code functions</a:t>
            </a:r>
            <a:endParaRPr sz="2400"/>
          </a:p>
          <a:p>
            <a:pPr indent="-30734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Integrate microcontroller and power PCBs in 404</a:t>
            </a:r>
            <a:endParaRPr sz="2400"/>
          </a:p>
          <a:p>
            <a:pPr indent="-30734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Fuel supply valve integration in 404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a4550ed60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CubeSat Chassis Accomplishments</a:t>
            </a:r>
            <a:endParaRPr/>
          </a:p>
        </p:txBody>
      </p:sp>
      <p:sp>
        <p:nvSpPr>
          <p:cNvPr id="198" name="Google Shape;198;g29a4550ed60_0_0"/>
          <p:cNvSpPr txBox="1"/>
          <p:nvPr>
            <p:ph idx="1" type="body"/>
          </p:nvPr>
        </p:nvSpPr>
        <p:spPr>
          <a:xfrm>
            <a:off x="457200" y="2049275"/>
            <a:ext cx="6553200" cy="342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Completed CAD for corner and top pieces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Engineering drawings completed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Meeting with FEDC Machinist 11/14</a:t>
            </a:r>
            <a:endParaRPr/>
          </a:p>
        </p:txBody>
      </p:sp>
      <p:pic>
        <p:nvPicPr>
          <p:cNvPr id="199" name="Google Shape;199;g29a4550ed6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75" y="4556452"/>
            <a:ext cx="6553199" cy="2003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9a4550ed6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5050" y="1852875"/>
            <a:ext cx="1550218" cy="470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29a4550ed60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50" y="1064150"/>
            <a:ext cx="5502251" cy="542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9a4550ed60_0_7"/>
          <p:cNvPicPr preferRelativeResize="0"/>
          <p:nvPr/>
        </p:nvPicPr>
        <p:blipFill rotWithShape="1">
          <a:blip r:embed="rId4">
            <a:alphaModFix/>
          </a:blip>
          <a:srcRect b="0" l="12010" r="0" t="0"/>
          <a:stretch/>
        </p:blipFill>
        <p:spPr>
          <a:xfrm>
            <a:off x="6301900" y="1970525"/>
            <a:ext cx="2467800" cy="33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a4550ed60_0_2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CubeSat Chassis Validation Plan</a:t>
            </a:r>
            <a:endParaRPr/>
          </a:p>
        </p:txBody>
      </p:sp>
      <p:graphicFrame>
        <p:nvGraphicFramePr>
          <p:cNvPr id="212" name="Google Shape;212;g29a4550ed60_0_24"/>
          <p:cNvGraphicFramePr/>
          <p:nvPr/>
        </p:nvGraphicFramePr>
        <p:xfrm>
          <a:off x="952500" y="185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{C4E37428-6EA1-42FD-BE3E-37967829B282}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3.2.2.2 Volume Envelope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Prototype Footprint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Footprint of our prototype fits CubeSat size regulations (10x10x10 cm)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Ian Poynter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3.2.2.1 Mass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Prototype Weight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Weight of the Chassis does not exceed 1 kg on its own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Ian Poynter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3.2.2.3 Mounting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Electronics Mounting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Power Supply and Microcontroller PCB has space for mounting to the chassis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In Progress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Ian Poynter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3.2.2.3 Mounting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Accelerator Plate Mounting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Mounting for accelerator plate is available and not blocked by other components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In Progress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Ian Poynter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3.2.2.2 Volume Envelope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CubeSat Regulations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The prototype chassis fits all CubeSat standards not neglected due to design restraints or to be tested in the future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-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Ian Poynter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9e3773e87_0_206"/>
          <p:cNvSpPr txBox="1"/>
          <p:nvPr>
            <p:ph type="title"/>
          </p:nvPr>
        </p:nvSpPr>
        <p:spPr>
          <a:xfrm>
            <a:off x="457200" y="7702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RIOT Drive</a:t>
            </a:r>
            <a:endParaRPr/>
          </a:p>
        </p:txBody>
      </p:sp>
      <p:sp>
        <p:nvSpPr>
          <p:cNvPr id="107" name="Google Shape;107;g299e3773e87_0_206"/>
          <p:cNvSpPr txBox="1"/>
          <p:nvPr>
            <p:ph idx="1" type="body"/>
          </p:nvPr>
        </p:nvSpPr>
        <p:spPr>
          <a:xfrm>
            <a:off x="457200" y="2049275"/>
            <a:ext cx="41148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Construction of the first prototype for the RIOT Drive by Orbital Arc</a:t>
            </a:r>
            <a:endParaRPr sz="24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Accelerator Plate Data</a:t>
            </a:r>
            <a:endParaRPr sz="2400"/>
          </a:p>
          <a:p>
            <a:pPr indent="-3810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Microcontroller System</a:t>
            </a:r>
            <a:endParaRPr sz="2400"/>
          </a:p>
          <a:p>
            <a:pPr indent="-3810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Power Supply Circuitry</a:t>
            </a:r>
            <a:endParaRPr sz="2400"/>
          </a:p>
          <a:p>
            <a:pPr indent="-3810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Chassis Design</a:t>
            </a:r>
            <a:endParaRPr sz="2400"/>
          </a:p>
        </p:txBody>
      </p:sp>
      <p:pic>
        <p:nvPicPr>
          <p:cNvPr id="108" name="Google Shape;108;g299e3773e87_0_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9100" y="4409550"/>
            <a:ext cx="3674900" cy="244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99e3773e87_0_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2625" y="1573900"/>
            <a:ext cx="3976600" cy="303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Remaining Tasks</a:t>
            </a:r>
            <a:endParaRPr/>
          </a:p>
        </p:txBody>
      </p:sp>
      <p:sp>
        <p:nvSpPr>
          <p:cNvPr id="218" name="Google Shape;218;p5"/>
          <p:cNvSpPr txBox="1"/>
          <p:nvPr>
            <p:ph idx="1" type="body"/>
          </p:nvPr>
        </p:nvSpPr>
        <p:spPr>
          <a:xfrm>
            <a:off x="457200" y="2049270"/>
            <a:ext cx="8229600" cy="463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Construction</a:t>
            </a:r>
            <a:r>
              <a:rPr lang="en-US"/>
              <a:t> of chassis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Fabrication of parts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CubeSat Standard Verification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Chassis assembly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For ECEN 404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Mounting of plates and integrated PCB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Risk calculations and any chassis modifications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b3b66bdb7_4_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High Potential Accelerator Plate</a:t>
            </a:r>
            <a:endParaRPr/>
          </a:p>
        </p:txBody>
      </p:sp>
      <p:sp>
        <p:nvSpPr>
          <p:cNvPr id="224" name="Google Shape;224;g1eb3b66bdb7_4_5"/>
          <p:cNvSpPr txBox="1"/>
          <p:nvPr>
            <p:ph idx="1" type="body"/>
          </p:nvPr>
        </p:nvSpPr>
        <p:spPr>
          <a:xfrm>
            <a:off x="457200" y="18528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Completed fabrication for circular-plate geometry. </a:t>
            </a:r>
            <a:endParaRPr sz="2600"/>
          </a:p>
          <a:p>
            <a:pPr indent="-3048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Drawings for plates of remaining shapes are completed and under fabrication.</a:t>
            </a:r>
            <a:endParaRPr sz="2600"/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pic>
        <p:nvPicPr>
          <p:cNvPr id="225" name="Google Shape;225;g1eb3b66bdb7_4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840837" y="2950912"/>
            <a:ext cx="3151351" cy="420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eb3b66bdb7_4_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31" name="Google Shape;231;g1eb3b66bdb7_4_10"/>
          <p:cNvSpPr txBox="1"/>
          <p:nvPr>
            <p:ph idx="1" type="body"/>
          </p:nvPr>
        </p:nvSpPr>
        <p:spPr>
          <a:xfrm>
            <a:off x="457200" y="1110295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pic>
        <p:nvPicPr>
          <p:cNvPr id="232" name="Google Shape;232;g1eb3b66bdb7_4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99" y="843250"/>
            <a:ext cx="3317149" cy="28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eb3b66bdb7_4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175" y="589001"/>
            <a:ext cx="3635588" cy="312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eb3b66bdb7_4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476" y="3897950"/>
            <a:ext cx="3192149" cy="28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eb3b66bdb7_4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0646" y="3939138"/>
            <a:ext cx="3635600" cy="26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b3b66bdb7_4_15"/>
          <p:cNvSpPr txBox="1"/>
          <p:nvPr>
            <p:ph type="title"/>
          </p:nvPr>
        </p:nvSpPr>
        <p:spPr>
          <a:xfrm>
            <a:off x="457200" y="10903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sp>
        <p:nvSpPr>
          <p:cNvPr id="241" name="Google Shape;241;g1eb3b66bdb7_4_15"/>
          <p:cNvSpPr txBox="1"/>
          <p:nvPr>
            <p:ph idx="1" type="body"/>
          </p:nvPr>
        </p:nvSpPr>
        <p:spPr>
          <a:xfrm>
            <a:off x="457200" y="20492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900"/>
              <a:t>   </a:t>
            </a:r>
            <a:endParaRPr sz="2900"/>
          </a:p>
        </p:txBody>
      </p:sp>
      <p:graphicFrame>
        <p:nvGraphicFramePr>
          <p:cNvPr id="242" name="Google Shape;242;g1eb3b66bdb7_4_15"/>
          <p:cNvGraphicFramePr/>
          <p:nvPr/>
        </p:nvGraphicFramePr>
        <p:xfrm>
          <a:off x="952500" y="193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{C4E37428-6EA1-42FD-BE3E-37967829B282}</a:tableStyleId>
              </a:tblPr>
              <a:tblGrid>
                <a:gridCol w="1447800"/>
                <a:gridCol w="1169750"/>
                <a:gridCol w="1973000"/>
                <a:gridCol w="120065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3.2.2.4 Accelerator Geometry and Material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Geometry (Volume)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Accelerator will have around similar volume as desired volume (10 cm x 10 cm x ~2cm) to fit inside chassis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Complete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Michael Kim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3.2.2.4 Accelerator Geometry and Material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Geometry (Shape)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3 geometries will extend retention without additional charging and protect spacecraft/ionizer from 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Complete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Michael Kim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3.2.2.4 Accelerator Geometry and Material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Material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3 materials that handle space launch, radiation stress, and electric flux from space plasma will be tested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Complete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Michael Kim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3.2.2.4 Accelerator Geometry and Material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Combinations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All 9 combinations will be constructed for testing for electrostatic potential.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In Progress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Michael Kim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b3b66bdb7_4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Remaining Tasks</a:t>
            </a:r>
            <a:endParaRPr/>
          </a:p>
        </p:txBody>
      </p:sp>
      <p:sp>
        <p:nvSpPr>
          <p:cNvPr id="248" name="Google Shape;248;g1eb3b66bdb7_4_0"/>
          <p:cNvSpPr txBox="1"/>
          <p:nvPr>
            <p:ph idx="1" type="body"/>
          </p:nvPr>
        </p:nvSpPr>
        <p:spPr>
          <a:xfrm>
            <a:off x="457200" y="20492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98938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900"/>
              <a:t>Construction of the hemisphere and parabolic pyramid plates.</a:t>
            </a:r>
            <a:endParaRPr sz="2900"/>
          </a:p>
          <a:p>
            <a:pPr indent="-341788" lvl="1" marL="74295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2900"/>
              <a:t>Fabrication of metal and plastic material layers.</a:t>
            </a:r>
            <a:endParaRPr sz="2900"/>
          </a:p>
          <a:p>
            <a:pPr indent="-341788" lvl="1" marL="742950" rtl="0" algn="l"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2900"/>
              <a:t>Assemble layers.</a:t>
            </a:r>
            <a:endParaRPr/>
          </a:p>
          <a:p>
            <a:pPr indent="-398938" lvl="0" marL="342900" rtl="0" algn="l">
              <a:spcBef>
                <a:spcPts val="640"/>
              </a:spcBef>
              <a:spcAft>
                <a:spcPts val="0"/>
              </a:spcAft>
              <a:buSzPct val="100000"/>
              <a:buChar char="•"/>
            </a:pPr>
            <a:r>
              <a:rPr lang="en-US" sz="2900"/>
              <a:t>Tasks for 404</a:t>
            </a:r>
            <a:endParaRPr sz="2900"/>
          </a:p>
          <a:p>
            <a:pPr indent="-341788" lvl="1" marL="742950" rtl="0" algn="l">
              <a:spcBef>
                <a:spcPts val="640"/>
              </a:spcBef>
              <a:spcAft>
                <a:spcPts val="0"/>
              </a:spcAft>
              <a:buSzPct val="100000"/>
              <a:buChar char="–"/>
            </a:pPr>
            <a:r>
              <a:rPr lang="en-US" sz="2900"/>
              <a:t>Calculate electrostatic potential for each material-geometry combination.</a:t>
            </a:r>
            <a:endParaRPr sz="2900"/>
          </a:p>
          <a:p>
            <a:pPr indent="-341788" lvl="1" marL="742950" rtl="0" algn="l">
              <a:spcBef>
                <a:spcPts val="640"/>
              </a:spcBef>
              <a:spcAft>
                <a:spcPts val="0"/>
              </a:spcAft>
              <a:buSzPct val="100000"/>
              <a:buChar char="–"/>
            </a:pPr>
            <a:r>
              <a:rPr lang="en-US" sz="2900"/>
              <a:t>Choose one combination that best follows our calculations and guidelines.</a:t>
            </a:r>
            <a:endParaRPr sz="2900"/>
          </a:p>
          <a:p>
            <a:pPr indent="-341788" lvl="1" marL="742950" rtl="0" algn="l">
              <a:spcBef>
                <a:spcPts val="640"/>
              </a:spcBef>
              <a:spcAft>
                <a:spcPts val="0"/>
              </a:spcAft>
              <a:buSzPct val="100000"/>
              <a:buChar char="–"/>
            </a:pPr>
            <a:r>
              <a:rPr lang="en-US" sz="2900"/>
              <a:t>Mount chosen combination to RIOT Drive</a:t>
            </a:r>
            <a:endParaRPr sz="2900"/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"/>
          <p:cNvSpPr txBox="1"/>
          <p:nvPr>
            <p:ph type="title"/>
          </p:nvPr>
        </p:nvSpPr>
        <p:spPr>
          <a:xfrm>
            <a:off x="457200" y="8853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Status</a:t>
            </a:r>
            <a:endParaRPr/>
          </a:p>
        </p:txBody>
      </p:sp>
      <p:pic>
        <p:nvPicPr>
          <p:cNvPr id="254" name="Google Shape;25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175" y="1560350"/>
            <a:ext cx="6175650" cy="52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a9b4bffbc_2_5"/>
          <p:cNvSpPr txBox="1"/>
          <p:nvPr>
            <p:ph type="ctrTitle"/>
          </p:nvPr>
        </p:nvSpPr>
        <p:spPr>
          <a:xfrm>
            <a:off x="2327707" y="2694000"/>
            <a:ext cx="44886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9e3773e87_0_30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Block Diagram</a:t>
            </a:r>
            <a:endParaRPr/>
          </a:p>
        </p:txBody>
      </p:sp>
      <p:pic>
        <p:nvPicPr>
          <p:cNvPr id="115" name="Google Shape;115;g299e3773e87_0_308"/>
          <p:cNvPicPr preferRelativeResize="0"/>
          <p:nvPr/>
        </p:nvPicPr>
        <p:blipFill rotWithShape="1">
          <a:blip r:embed="rId3">
            <a:alphaModFix/>
          </a:blip>
          <a:srcRect b="0" l="6699" r="0" t="0"/>
          <a:stretch/>
        </p:blipFill>
        <p:spPr>
          <a:xfrm>
            <a:off x="306475" y="1852875"/>
            <a:ext cx="8531052" cy="462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b3b66bdb7_0_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Supply Circuit Accomplishments</a:t>
            </a:r>
            <a:endParaRPr/>
          </a:p>
        </p:txBody>
      </p:sp>
      <p:sp>
        <p:nvSpPr>
          <p:cNvPr id="121" name="Google Shape;121;g1eb3b66bdb7_0_5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Simulations for buck and boost converter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PCB design completed in Altium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All parts for PCB ordered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PCB assembled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Buck converter working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1eb3b66bdb7_2_28"/>
          <p:cNvPicPr preferRelativeResize="0"/>
          <p:nvPr/>
        </p:nvPicPr>
        <p:blipFill rotWithShape="1">
          <a:blip r:embed="rId3">
            <a:alphaModFix/>
          </a:blip>
          <a:srcRect b="0" l="0" r="0" t="4507"/>
          <a:stretch/>
        </p:blipFill>
        <p:spPr>
          <a:xfrm>
            <a:off x="339672" y="1770725"/>
            <a:ext cx="8804326" cy="50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eb3b66bdb7_2_2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Buck Converter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b3b66bdb7_2_4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Boost Converter </a:t>
            </a:r>
            <a:endParaRPr/>
          </a:p>
        </p:txBody>
      </p:sp>
      <p:pic>
        <p:nvPicPr>
          <p:cNvPr id="133" name="Google Shape;133;g1eb3b66bdb7_2_40"/>
          <p:cNvPicPr preferRelativeResize="0"/>
          <p:nvPr/>
        </p:nvPicPr>
        <p:blipFill rotWithShape="1">
          <a:blip r:embed="rId3">
            <a:alphaModFix/>
          </a:blip>
          <a:srcRect b="4076" l="6753" r="6440" t="0"/>
          <a:stretch/>
        </p:blipFill>
        <p:spPr>
          <a:xfrm>
            <a:off x="0" y="1905800"/>
            <a:ext cx="4572002" cy="351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eb3b66bdb7_2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05800"/>
            <a:ext cx="4572000" cy="3429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b3b66bdb7_2_5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Altium Schematic</a:t>
            </a:r>
            <a:endParaRPr/>
          </a:p>
        </p:txBody>
      </p:sp>
      <p:pic>
        <p:nvPicPr>
          <p:cNvPr id="140" name="Google Shape;140;g1eb3b66bdb7_2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52875"/>
            <a:ext cx="9106207" cy="50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b3b66bdb7_2_0"/>
          <p:cNvSpPr txBox="1"/>
          <p:nvPr>
            <p:ph type="title"/>
          </p:nvPr>
        </p:nvSpPr>
        <p:spPr>
          <a:xfrm>
            <a:off x="457200" y="79262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Altium PCB Design</a:t>
            </a:r>
            <a:endParaRPr/>
          </a:p>
        </p:txBody>
      </p:sp>
      <p:pic>
        <p:nvPicPr>
          <p:cNvPr id="146" name="Google Shape;146;g1eb3b66bdb7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988" y="1596325"/>
            <a:ext cx="7380013" cy="526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1eb3b66bdb7_2_7"/>
          <p:cNvPicPr preferRelativeResize="0"/>
          <p:nvPr/>
        </p:nvPicPr>
        <p:blipFill rotWithShape="1">
          <a:blip r:embed="rId3">
            <a:alphaModFix/>
          </a:blip>
          <a:srcRect b="4430" l="6471" r="18010" t="1699"/>
          <a:stretch/>
        </p:blipFill>
        <p:spPr>
          <a:xfrm rot="-5400000">
            <a:off x="2131539" y="752049"/>
            <a:ext cx="4880926" cy="6940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eb3b66bdb7_2_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Soldered PCB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